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570" autoAdjust="0"/>
  </p:normalViewPr>
  <p:slideViewPr>
    <p:cSldViewPr snapToGrid="0" snapToObjects="1">
      <p:cViewPr varScale="1">
        <p:scale>
          <a:sx n="67" d="100"/>
          <a:sy n="67" d="100"/>
        </p:scale>
        <p:origin x="1485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012CA-C646-184B-9002-50CDB14843C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29500-FF15-E147-A4C4-454DAA309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5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35442-4CBB-7849-A838-52F821BB2252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69296-BE32-874E-B4E6-B3C896088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225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Very useful and at other times quite misleading.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65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spacing between parallels increases in proportion to the extent to which they have to be stretched closer to the poles to keep the meridians perfectly vertical.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-still in use</a:t>
            </a:r>
            <a:r>
              <a:rPr lang="en-US" baseline="0" dirty="0"/>
              <a:t> to some extent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56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While the interrupted Goode </a:t>
            </a:r>
            <a:r>
              <a:rPr lang="en-US" dirty="0" err="1"/>
              <a:t>homolosine</a:t>
            </a:r>
            <a:r>
              <a:rPr lang="en-US" dirty="0"/>
              <a:t> has an unusual aesthetic and a strange name, it is a good choice for mapping applications that require accurate reproduction of areas on a global scale.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22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the lower 48 alone are reasonably easy to project onto a map, Alaska and Hawaii are so distant from the lower 48 that projecting all 50 states onto one map becomes awkward.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1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50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EDF Renewables is a relatively small project built before 2000, High Winds is a moderately sized project built between 2000 and 2004, and Shiloh and Solano are the largest two projects in the area, both built over an extended period of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95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long as the lighter colors fall into the red-yellow spectrum, so that they appear to be glowing, they can be perceived as representing higher intensities. As a general principle, when figures are meant to be printed on white paper, light-colored background areas (as in Figure 15-11) will typically work better. For online viewing or on a dark background, dark-colored background areas (as in Figure 15-12) may be preferable.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69296-BE32-874E-B4E6-B3C8960884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86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267371" y="1055081"/>
            <a:ext cx="8535737" cy="2153975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9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735267" y="3886200"/>
            <a:ext cx="7533105" cy="175260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694"/>
              </a:spcBef>
              <a:buClr>
                <a:schemeClr val="dk2"/>
              </a:buClr>
              <a:buFont typeface="Arial"/>
              <a:buNone/>
              <a:defRPr sz="35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ctr" rtl="0">
              <a:spcBef>
                <a:spcPts val="403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ctr" rtl="0">
              <a:spcBef>
                <a:spcPts val="336"/>
              </a:spcBef>
              <a:buClr>
                <a:srgbClr val="888888"/>
              </a:buClr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ctr" rtl="0">
              <a:spcBef>
                <a:spcPts val="269"/>
              </a:spcBef>
              <a:buClr>
                <a:srgbClr val="888888"/>
              </a:buClr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ctr" rtl="0">
              <a:spcBef>
                <a:spcPts val="448"/>
              </a:spcBef>
              <a:buClr>
                <a:srgbClr val="888888"/>
              </a:buClr>
              <a:buFont typeface="Arial"/>
              <a:buNone/>
              <a:defRPr sz="2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60950" y="1024912"/>
            <a:ext cx="8662737" cy="1362074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9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722313" y="3689685"/>
            <a:ext cx="7772400" cy="717215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537"/>
              </a:spcBef>
              <a:buClr>
                <a:schemeClr val="dk2"/>
              </a:buClr>
              <a:buFont typeface="Arial"/>
              <a:buNone/>
              <a:defRPr sz="27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03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358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14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1" y="615485"/>
            <a:ext cx="8229600" cy="91962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ctr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3600" b="0" i="0" u="none" strike="noStrike" cap="none">
                <a:solidFill>
                  <a:schemeClr val="dk2"/>
                </a:solidFill>
                <a:latin typeface="Callibri"/>
                <a:ea typeface="Gill Sans"/>
                <a:cs typeface="Callibri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403"/>
              </a:spcBef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57200" y="2424141"/>
            <a:ext cx="4040188" cy="3951287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55978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206234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42252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•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2265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42279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»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42293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42304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42318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42330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Shape 32"/>
          <p:cNvSpPr txBox="1">
            <a:spLocks noGrp="1"/>
          </p:cNvSpPr>
          <p:nvPr>
            <p:ph type="body" idx="3"/>
          </p:nvPr>
        </p:nvSpPr>
        <p:spPr>
          <a:xfrm>
            <a:off x="4645030" y="1535114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ctr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403"/>
              </a:spcBef>
              <a:buClr>
                <a:schemeClr val="dk2"/>
              </a:buClr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358"/>
              </a:spcBef>
              <a:buClr>
                <a:schemeClr val="dk2"/>
              </a:buClr>
              <a:buFont typeface="Arial"/>
              <a:buNone/>
              <a:defRPr sz="18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358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Shape 33"/>
          <p:cNvSpPr txBox="1">
            <a:spLocks noGrp="1"/>
          </p:cNvSpPr>
          <p:nvPr>
            <p:ph type="body" idx="4"/>
          </p:nvPr>
        </p:nvSpPr>
        <p:spPr>
          <a:xfrm>
            <a:off x="4645027" y="2424141"/>
            <a:ext cx="4041775" cy="3951287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55978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206234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42252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•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2265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–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42279" algn="l" rtl="0">
              <a:spcBef>
                <a:spcPts val="358"/>
              </a:spcBef>
              <a:buClr>
                <a:schemeClr val="dk2"/>
              </a:buClr>
              <a:buSzPct val="101571"/>
              <a:buFont typeface="Arial"/>
              <a:buChar char="»"/>
              <a:defRPr sz="18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42293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42304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42318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42330" algn="l" rtl="0">
              <a:spcBef>
                <a:spcPts val="358"/>
              </a:spcBef>
              <a:buClr>
                <a:schemeClr val="dk1"/>
              </a:buClr>
              <a:buSzPct val="101571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57201" y="957824"/>
            <a:ext cx="8229600" cy="91962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ctr" anchorCtr="0"/>
          <a:lstStyle>
            <a:lvl1pPr>
              <a:defRPr sz="3400" b="1">
                <a:solidFill>
                  <a:schemeClr val="dk2"/>
                </a:solidFill>
                <a:latin typeface="Gill Sans"/>
                <a:ea typeface="Gill Sans"/>
                <a:cs typeface="Gill Sans"/>
              </a:defRPr>
            </a:lvl1pPr>
          </a:lstStyle>
          <a:p>
            <a:pPr marL="0" lvl="0" indent="0" algn="ctr">
              <a:buClr>
                <a:schemeClr val="dk2"/>
              </a:buClr>
              <a:buFont typeface="Gill Sans"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4" y="666730"/>
            <a:ext cx="3008313" cy="92879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2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3575049" y="666733"/>
            <a:ext cx="5111749" cy="5619854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184866" algn="l" rtl="0">
              <a:spcBef>
                <a:spcPts val="627"/>
              </a:spcBef>
              <a:buClr>
                <a:schemeClr val="dk2"/>
              </a:buClr>
              <a:buSzPct val="99560"/>
              <a:buFont typeface="Arial"/>
              <a:buChar char="•"/>
              <a:defRPr sz="3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120885" algn="l" rtl="0">
              <a:spcBef>
                <a:spcPts val="627"/>
              </a:spcBef>
              <a:buClr>
                <a:schemeClr val="dk2"/>
              </a:buClr>
              <a:buSzPct val="99560"/>
              <a:buFont typeface="Arial"/>
              <a:buChar char="–"/>
              <a:defRPr sz="31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85339" algn="l" rtl="0">
              <a:spcBef>
                <a:spcPts val="537"/>
              </a:spcBef>
              <a:buClr>
                <a:schemeClr val="dk2"/>
              </a:buClr>
              <a:buSzPct val="99232"/>
              <a:buFont typeface="Arial"/>
              <a:buChar char="•"/>
              <a:defRPr sz="27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13789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–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13802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»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13816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13828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13842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13853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57204" y="1595525"/>
            <a:ext cx="3008313" cy="4691062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314"/>
              </a:spcBef>
              <a:buClr>
                <a:schemeClr val="dk2"/>
              </a:buClr>
              <a:buFont typeface="Arial"/>
              <a:buNone/>
              <a:defRPr sz="16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269"/>
              </a:spcBef>
              <a:buClr>
                <a:schemeClr val="dk2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224"/>
              </a:spcBef>
              <a:buClr>
                <a:schemeClr val="dk2"/>
              </a:buClr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Gill Sans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buNone/>
              <a:defRPr sz="1100"/>
            </a:lvl2pPr>
            <a:lvl3pPr lvl="2" indent="0">
              <a:spcBef>
                <a:spcPts val="0"/>
              </a:spcBef>
              <a:buNone/>
              <a:defRPr sz="1100"/>
            </a:lvl3pPr>
            <a:lvl4pPr lvl="3" indent="0">
              <a:spcBef>
                <a:spcPts val="0"/>
              </a:spcBef>
              <a:buNone/>
              <a:defRPr sz="1100"/>
            </a:lvl4pPr>
            <a:lvl5pPr lvl="4" indent="0">
              <a:spcBef>
                <a:spcPts val="0"/>
              </a:spcBef>
              <a:buNone/>
              <a:defRPr sz="1100"/>
            </a:lvl5pPr>
            <a:lvl6pPr lvl="5" indent="0">
              <a:spcBef>
                <a:spcPts val="0"/>
              </a:spcBef>
              <a:buNone/>
              <a:defRPr sz="1100"/>
            </a:lvl6pPr>
            <a:lvl7pPr lvl="6" indent="0">
              <a:spcBef>
                <a:spcPts val="0"/>
              </a:spcBef>
              <a:buNone/>
              <a:defRPr sz="1100"/>
            </a:lvl7pPr>
            <a:lvl8pPr lvl="7" indent="0">
              <a:spcBef>
                <a:spcPts val="0"/>
              </a:spcBef>
              <a:buNone/>
              <a:defRPr sz="1100"/>
            </a:lvl8pPr>
            <a:lvl9pPr lvl="8" indent="0">
              <a:spcBef>
                <a:spcPts val="0"/>
              </a:spcBef>
              <a:buNone/>
              <a:defRPr sz="11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1792288" y="612776"/>
            <a:ext cx="5486400" cy="4114799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717"/>
              </a:spcBef>
              <a:buClr>
                <a:schemeClr val="dk2"/>
              </a:buClr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627"/>
              </a:spcBef>
              <a:buClr>
                <a:schemeClr val="dk2"/>
              </a:buClr>
              <a:buFont typeface="Arial"/>
              <a:buNone/>
              <a:defRPr sz="3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537"/>
              </a:spcBef>
              <a:buClr>
                <a:schemeClr val="dk2"/>
              </a:buClr>
              <a:buFont typeface="Arial"/>
              <a:buNone/>
              <a:defRPr sz="27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448"/>
              </a:spcBef>
              <a:buClr>
                <a:schemeClr val="dk2"/>
              </a:buClr>
              <a:buFont typeface="Arial"/>
              <a:buNone/>
              <a:defRPr sz="2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448"/>
              </a:spcBef>
              <a:buClr>
                <a:schemeClr val="dk1"/>
              </a:buClr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1792288" y="5367341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0" marR="0" lvl="0" indent="0" algn="l" rtl="0">
              <a:spcBef>
                <a:spcPts val="314"/>
              </a:spcBef>
              <a:buClr>
                <a:schemeClr val="dk2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511946" marR="0" lvl="1" indent="-13" algn="l" rtl="0">
              <a:spcBef>
                <a:spcPts val="269"/>
              </a:spcBef>
              <a:buClr>
                <a:schemeClr val="dk2"/>
              </a:buClr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023891" marR="0" lvl="2" indent="-25" algn="l" rtl="0">
              <a:spcBef>
                <a:spcPts val="224"/>
              </a:spcBef>
              <a:buClr>
                <a:schemeClr val="dk2"/>
              </a:buClr>
              <a:buFont typeface="Arial"/>
              <a:buNone/>
              <a:defRPr sz="11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535839" marR="0" lvl="3" indent="-38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047785" marR="0" lvl="4" indent="-52" algn="l" rtl="0">
              <a:spcBef>
                <a:spcPts val="202"/>
              </a:spcBef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559730" marR="0" lvl="5" indent="-64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071676" marR="0" lvl="6" indent="-76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583621" marR="0" lvl="7" indent="-89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095568" marR="0" lvl="8" indent="-102" algn="l" rtl="0">
              <a:spcBef>
                <a:spcPts val="202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48817" y="665051"/>
            <a:ext cx="8432800" cy="935790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ctr" anchorCtr="0"/>
          <a:lstStyle>
            <a:lvl1pPr algn="ctr">
              <a:defRPr sz="3200" b="1" dirty="0">
                <a:solidFill>
                  <a:schemeClr val="dk2"/>
                </a:solidFill>
                <a:latin typeface="Gill Sans"/>
                <a:ea typeface="Gill Sans"/>
                <a:cs typeface="Gill Sans"/>
              </a:defRPr>
            </a:lvl1pPr>
          </a:lstStyle>
          <a:p>
            <a:pPr marL="0" lvl="0" indent="0" algn="ctr">
              <a:buClr>
                <a:schemeClr val="dk2"/>
              </a:buClr>
              <a:buFont typeface="Gill Sans"/>
            </a:pPr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1" y="1643200"/>
            <a:ext cx="8229600" cy="4391281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383961" marR="0" lvl="0" indent="-206183" algn="l" rtl="0">
              <a:spcBef>
                <a:spcPts val="560"/>
              </a:spcBef>
              <a:buClr>
                <a:schemeClr val="dk2"/>
              </a:buClr>
              <a:buSzPct val="101022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831913" marR="0" lvl="1" indent="-177758" algn="l" rtl="0">
              <a:spcBef>
                <a:spcPts val="448"/>
              </a:spcBef>
              <a:buClr>
                <a:schemeClr val="dk2"/>
              </a:buClr>
              <a:buSzPct val="98777"/>
              <a:buFont typeface="Arial"/>
              <a:buChar char="–"/>
              <a:defRPr sz="22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279864" marR="0" lvl="2" indent="-128015" algn="l" rtl="0">
              <a:spcBef>
                <a:spcPts val="403"/>
              </a:spcBef>
              <a:buClr>
                <a:schemeClr val="dk2"/>
              </a:buClr>
              <a:buSzPct val="100000"/>
              <a:buFont typeface="Arial"/>
              <a:buChar char="•"/>
              <a:defRPr sz="20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791810" marR="0" lvl="3" indent="-149344" algn="l" rtl="0">
              <a:spcBef>
                <a:spcPts val="336"/>
              </a:spcBef>
              <a:buClr>
                <a:schemeClr val="dk2"/>
              </a:buClr>
              <a:buSzPct val="98777"/>
              <a:buFont typeface="Arial"/>
              <a:buChar char="–"/>
              <a:defRPr sz="17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303757" marR="0" lvl="4" indent="-170715" algn="l" rtl="0">
              <a:spcBef>
                <a:spcPts val="269"/>
              </a:spcBef>
              <a:buClr>
                <a:schemeClr val="dk2"/>
              </a:buClr>
              <a:buSzPct val="101571"/>
              <a:buFont typeface="Arial"/>
              <a:buChar char="»"/>
              <a:defRPr sz="1300" b="0" i="1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815703" marR="0" lvl="5" indent="-113816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327649" marR="0" lvl="6" indent="-113828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839596" marR="0" lvl="7" indent="-113842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351540" marR="0" lvl="8" indent="-113853" algn="l" rtl="0">
              <a:spcBef>
                <a:spcPts val="448"/>
              </a:spcBef>
              <a:buClr>
                <a:schemeClr val="dk1"/>
              </a:buClr>
              <a:buSzPct val="98777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fld id="{7AD96CEF-24A8-C74F-A613-1FCB7E72B116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678954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hape 11" descr="Top_Bar_Background.png"/>
          <p:cNvPicPr preferRelativeResize="0"/>
          <p:nvPr/>
        </p:nvPicPr>
        <p:blipFill rotWithShape="1">
          <a:blip r:embed="rId9">
            <a:alphaModFix/>
          </a:blip>
          <a:srcRect t="-185" r="6086" b="-1"/>
          <a:stretch/>
        </p:blipFill>
        <p:spPr>
          <a:xfrm>
            <a:off x="324" y="-35996"/>
            <a:ext cx="9155328" cy="687069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1" y="1600201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lIns="57584" tIns="57584" rIns="57584" bIns="57584" anchor="t" anchorCtr="0"/>
          <a:lstStyle>
            <a:lvl1pPr marL="609617" marR="0" lvl="0" indent="-327359" algn="l" rtl="0">
              <a:spcBef>
                <a:spcPts val="889"/>
              </a:spcBef>
              <a:buClr>
                <a:schemeClr val="dk2"/>
              </a:buClr>
              <a:buSzPct val="101022"/>
              <a:buFont typeface="Arial"/>
              <a:buChar char="•"/>
              <a:defRPr sz="4445" b="1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320834" marR="0" lvl="1" indent="-282228" algn="l" rtl="0">
              <a:spcBef>
                <a:spcPts val="711"/>
              </a:spcBef>
              <a:buClr>
                <a:schemeClr val="dk2"/>
              </a:buClr>
              <a:buSzPct val="98777"/>
              <a:buFont typeface="Arial"/>
              <a:buChar char="–"/>
              <a:defRPr sz="3556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2032050" marR="0" lvl="2" indent="-203250" algn="l" rtl="0">
              <a:spcBef>
                <a:spcPts val="640"/>
              </a:spcBef>
              <a:buClr>
                <a:schemeClr val="dk2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844871" marR="0" lvl="3" indent="-237116" algn="l" rtl="0">
              <a:spcBef>
                <a:spcPts val="533"/>
              </a:spcBef>
              <a:buClr>
                <a:schemeClr val="dk2"/>
              </a:buClr>
              <a:buSzPct val="98777"/>
              <a:buFont typeface="Arial"/>
              <a:buChar char="–"/>
              <a:defRPr sz="2667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3657691" marR="0" lvl="4" indent="-271046" algn="l" rtl="0">
              <a:spcBef>
                <a:spcPts val="427"/>
              </a:spcBef>
              <a:buClr>
                <a:schemeClr val="dk2"/>
              </a:buClr>
              <a:buSzPct val="101571"/>
              <a:buFont typeface="Arial"/>
              <a:buChar char="»"/>
              <a:defRPr sz="2133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4470513" marR="0" lvl="5" indent="-180707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5283332" marR="0" lvl="6" indent="-180726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6096153" marR="0" lvl="7" indent="-180747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6908972" marR="0" lvl="8" indent="-180765" algn="l" rtl="0">
              <a:spcBef>
                <a:spcPts val="711"/>
              </a:spcBef>
              <a:buClr>
                <a:schemeClr val="dk1"/>
              </a:buClr>
              <a:buSzPct val="98777"/>
              <a:buFont typeface="Arial"/>
              <a:buChar char="•"/>
              <a:defRPr sz="3556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903072" y="42569"/>
            <a:ext cx="4783162" cy="422423"/>
          </a:xfrm>
          <a:prstGeom prst="rect">
            <a:avLst/>
          </a:prstGeom>
          <a:noFill/>
          <a:ln>
            <a:noFill/>
          </a:ln>
        </p:spPr>
        <p:txBody>
          <a:bodyPr lIns="57584" tIns="28783" rIns="57584" bIns="28783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300" b="0" i="0" u="none" strike="noStrike" cap="none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CSC302-Introduction to Data Visualization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H.</a:t>
            </a:r>
            <a:r>
              <a:rPr lang="en-US" sz="1200" b="0" i="0" u="none" strike="noStrike" cap="none" baseline="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Bisgin</a:t>
            </a:r>
            <a:endParaRPr lang="en-US" sz="1200" b="0" i="0" u="none" strike="noStrike" cap="none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" name="Picture 1" descr="UMFLINTLogo.jpg"/>
          <p:cNvPicPr preferRelativeResize="0"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" y="7616"/>
            <a:ext cx="850392" cy="8503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010400" y="4256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7AD96CEF-24A8-C74F-A613-1FCB7E72B1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9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orldle.teuteuf.f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371" y="1055081"/>
            <a:ext cx="8876629" cy="2153975"/>
          </a:xfrm>
        </p:spPr>
        <p:txBody>
          <a:bodyPr/>
          <a:lstStyle/>
          <a:p>
            <a:r>
              <a:rPr lang="en-US" dirty="0"/>
              <a:t>Introduction to Data Visualization</a:t>
            </a:r>
            <a:br>
              <a:rPr lang="en-US" dirty="0"/>
            </a:br>
            <a:r>
              <a:rPr lang="en-US" sz="3200" b="0" dirty="0"/>
              <a:t> </a:t>
            </a:r>
            <a:br>
              <a:rPr lang="en-US" sz="3200" b="0" dirty="0"/>
            </a:br>
            <a:endParaRPr lang="en-US" sz="3200" b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2445" y="4314300"/>
            <a:ext cx="7533105" cy="1752600"/>
          </a:xfrm>
        </p:spPr>
        <p:txBody>
          <a:bodyPr/>
          <a:lstStyle/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Halil Bisgin, Ph.D.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2DEF67-A6A1-4D7B-B069-9FAFCFFAB698}"/>
              </a:ext>
            </a:extLst>
          </p:cNvPr>
          <p:cNvSpPr txBox="1"/>
          <p:nvPr/>
        </p:nvSpPr>
        <p:spPr>
          <a:xfrm>
            <a:off x="2030350" y="2698651"/>
            <a:ext cx="535066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kern="0" dirty="0">
                <a:solidFill>
                  <a:srgbClr val="1F497D"/>
                </a:solidFill>
                <a:latin typeface="Gill Sans"/>
                <a:sym typeface="Gill Sans"/>
              </a:rPr>
              <a:t>Visualizing Geospatial Data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AD7EB-1050-46D8-BACC-D6D683E2D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761" y="3449051"/>
            <a:ext cx="3691291" cy="1730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6E904-AE45-4C50-BDC1-9FEDA7C8CA11}"/>
              </a:ext>
            </a:extLst>
          </p:cNvPr>
          <p:cNvSpPr txBox="1"/>
          <p:nvPr/>
        </p:nvSpPr>
        <p:spPr>
          <a:xfrm>
            <a:off x="2671761" y="5129213"/>
            <a:ext cx="41290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hlinkClick r:id="rId3"/>
              </a:rPr>
              <a:t>https://worldle.teuteuf.fr/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46413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improvements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project Alaska and Hawaii separately.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10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16243"/>
            <a:ext cx="3931043" cy="25551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308" y="4016242"/>
            <a:ext cx="3789009" cy="2841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8817" y="3147002"/>
            <a:ext cx="3209731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Alaska looks much smaller</a:t>
            </a:r>
          </a:p>
          <a:p>
            <a:pPr algn="ctr"/>
            <a:r>
              <a:rPr lang="en-US" dirty="0"/>
              <a:t>(misleading)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71886" y="3130545"/>
            <a:ext cx="3209731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Reveals that Alaska is the largest state</a:t>
            </a:r>
          </a:p>
        </p:txBody>
      </p:sp>
    </p:spTree>
    <p:extLst>
      <p:ext uri="{BB962C8B-B14F-4D97-AF65-F5344CB8AC3E}">
        <p14:creationId xmlns:p14="http://schemas.microsoft.com/office/powerpoint/2010/main" val="3556410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visualize geospatial data in the proper context, we usually create maps consisting of multiple layers showing different types of information.</a:t>
            </a:r>
          </a:p>
          <a:p>
            <a:pPr lvl="1"/>
            <a:r>
              <a:rPr lang="en-US" dirty="0"/>
              <a:t>Wind turbines in the San Francisco Bay area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11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163" y="3838840"/>
            <a:ext cx="3931043" cy="294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35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92128" indent="-514350">
              <a:buFont typeface="+mj-lt"/>
              <a:buAutoNum type="arabicPeriod"/>
            </a:pPr>
            <a:r>
              <a:rPr lang="en-US" dirty="0"/>
              <a:t>The terrain layer for hills, valleys, and water</a:t>
            </a:r>
          </a:p>
          <a:p>
            <a:pPr marL="692128" indent="-514350">
              <a:buFont typeface="+mj-lt"/>
              <a:buAutoNum type="arabicPeriod"/>
            </a:pPr>
            <a:r>
              <a:rPr lang="en-US" dirty="0"/>
              <a:t>The road network </a:t>
            </a:r>
          </a:p>
          <a:p>
            <a:pPr marL="692128" indent="-514350">
              <a:buFont typeface="+mj-lt"/>
              <a:buAutoNum type="arabicPeriod"/>
            </a:pPr>
            <a:r>
              <a:rPr lang="en-US" dirty="0"/>
              <a:t>The locations of individual wind turbines. </a:t>
            </a:r>
          </a:p>
          <a:p>
            <a:pPr marL="692128" indent="-514350">
              <a:buFont typeface="+mj-lt"/>
              <a:buAutoNum type="arabicPeriod"/>
            </a:pPr>
            <a:r>
              <a:rPr lang="en-US" dirty="0"/>
              <a:t>The locations and names of cities.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12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2387" y="4270636"/>
            <a:ext cx="3451213" cy="258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59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onto aesthetics in maps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place data points into their geographic context and show other data dimensions via aesthetics such as color or shape</a:t>
            </a:r>
          </a:p>
          <a:p>
            <a:pPr lvl="1"/>
            <a:r>
              <a:rPr lang="en-US" dirty="0"/>
              <a:t>Individual wind turbines are shown as dots, </a:t>
            </a:r>
          </a:p>
          <a:p>
            <a:pPr lvl="1"/>
            <a:r>
              <a:rPr lang="en-US" dirty="0"/>
              <a:t>Color: when a specific turbine was built </a:t>
            </a:r>
          </a:p>
          <a:p>
            <a:pPr lvl="1"/>
            <a:r>
              <a:rPr lang="en-US" dirty="0"/>
              <a:t>Shape: the project to which the wind turbine belongs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13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067" y="4284472"/>
            <a:ext cx="3431371" cy="257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255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Choropleth</a:t>
            </a:r>
            <a:r>
              <a:rPr lang="en-US" dirty="0"/>
              <a:t> Mapping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Choropleth maps: Coloring individual regions in a map according to the data dimension we want to display.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14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827" y="3583032"/>
            <a:ext cx="4299776" cy="3136106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6236592" y="3583032"/>
            <a:ext cx="2645025" cy="1023724"/>
          </a:xfrm>
          <a:prstGeom prst="wedgeRectCallout">
            <a:avLst>
              <a:gd name="adj1" fmla="val -86767"/>
              <a:gd name="adj2" fmla="val 11805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Population density for US counties.</a:t>
            </a:r>
          </a:p>
        </p:txBody>
      </p:sp>
    </p:spTree>
    <p:extLst>
      <p:ext uri="{BB962C8B-B14F-4D97-AF65-F5344CB8AC3E}">
        <p14:creationId xmlns:p14="http://schemas.microsoft.com/office/powerpoint/2010/main" val="129256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</a:t>
            </a:r>
            <a:r>
              <a:rPr lang="en-US" dirty="0" err="1"/>
              <a:t>Choropleth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Works best when the coloring represents a density (i.e., some quantity divided by surface area)</a:t>
            </a:r>
          </a:p>
          <a:p>
            <a:r>
              <a:rPr lang="en-US" dirty="0"/>
              <a:t>We often see </a:t>
            </a:r>
            <a:r>
              <a:rPr lang="en-US" dirty="0" err="1"/>
              <a:t>choropleths</a:t>
            </a:r>
            <a:r>
              <a:rPr lang="en-US" dirty="0"/>
              <a:t> colored according to some quantity that is not a density.</a:t>
            </a:r>
          </a:p>
          <a:p>
            <a:pPr lvl="1"/>
            <a:r>
              <a:rPr lang="en-US" dirty="0"/>
              <a:t>Needs caution as the size may convey unintended message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62915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vs. discrete color scales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continuous color scales tend to look visually appealing, they can be difficult to read.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16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94" y="3759579"/>
            <a:ext cx="3817306" cy="27842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704" y="3759578"/>
            <a:ext cx="4111295" cy="29986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539D58-31E2-4960-A66B-406954DCB25A}"/>
              </a:ext>
            </a:extLst>
          </p:cNvPr>
          <p:cNvSpPr txBox="1"/>
          <p:nvPr/>
        </p:nvSpPr>
        <p:spPr>
          <a:xfrm>
            <a:off x="1100138" y="3286125"/>
            <a:ext cx="263604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County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BC09E5-8DA7-480C-8159-C6F66BEA67DD}"/>
              </a:ext>
            </a:extLst>
          </p:cNvPr>
          <p:cNvSpPr txBox="1"/>
          <p:nvPr/>
        </p:nvSpPr>
        <p:spPr>
          <a:xfrm>
            <a:off x="6279356" y="3306485"/>
            <a:ext cx="263604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State level</a:t>
            </a:r>
          </a:p>
        </p:txBody>
      </p:sp>
    </p:spTree>
    <p:extLst>
      <p:ext uri="{BB962C8B-B14F-4D97-AF65-F5344CB8AC3E}">
        <p14:creationId xmlns:p14="http://schemas.microsoft.com/office/powerpoint/2010/main" val="2735058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Cartograms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every map-like visualization has to be geographically accurate to be useful.</a:t>
            </a:r>
          </a:p>
          <a:p>
            <a:r>
              <a:rPr lang="en-US" dirty="0"/>
              <a:t>What if we deformed the states so their size was proportional to their number of inhabitants?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17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445" y="3797271"/>
            <a:ext cx="4196430" cy="30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6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Cartogram </a:t>
            </a:r>
            <a:r>
              <a:rPr lang="en-US" dirty="0" err="1"/>
              <a:t>heatmap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E.g., each state is represented by a colored square.</a:t>
            </a:r>
          </a:p>
          <a:p>
            <a:pPr lvl="1"/>
            <a:r>
              <a:rPr lang="en-US" dirty="0"/>
              <a:t>Does not correct for the population number in each state, and thus underrepresents (</a:t>
            </a:r>
            <a:r>
              <a:rPr lang="en-US" dirty="0" err="1"/>
              <a:t>overrepresents</a:t>
            </a:r>
            <a:r>
              <a:rPr lang="en-US" dirty="0"/>
              <a:t>) more (less) populous states</a:t>
            </a:r>
          </a:p>
          <a:p>
            <a:pPr lvl="1"/>
            <a:r>
              <a:rPr lang="en-US" dirty="0"/>
              <a:t>Treats all equally and doesn’t weight them arbitrarily by their shape or size.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18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044" y="4000501"/>
            <a:ext cx="4379547" cy="271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343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244" y="3228761"/>
            <a:ext cx="4840941" cy="36292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 Unemployment rate over time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an individual graph for each state</a:t>
            </a:r>
          </a:p>
          <a:p>
            <a:r>
              <a:rPr lang="en-US" dirty="0"/>
              <a:t>Arrange based on the approximate relative positions</a:t>
            </a:r>
          </a:p>
          <a:p>
            <a:pPr lvl="1"/>
            <a:r>
              <a:rPr lang="en-US" dirty="0"/>
              <a:t>If you’re familiar with US map, better than alphabetical order</a:t>
            </a:r>
          </a:p>
          <a:p>
            <a:pPr marL="177778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19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84224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Data-Maps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43200"/>
            <a:ext cx="8686799" cy="4391281"/>
          </a:xfrm>
        </p:spPr>
        <p:txBody>
          <a:bodyPr/>
          <a:lstStyle/>
          <a:p>
            <a:r>
              <a:rPr lang="en-US" dirty="0"/>
              <a:t>Many datasets contain information linked to locations in the physical world.</a:t>
            </a:r>
          </a:p>
          <a:p>
            <a:pPr lvl="1"/>
            <a:r>
              <a:rPr lang="en-US" dirty="0"/>
              <a:t>A dataset may contain information about where people with specific attributes (covid-19 cases,  income, age, political affiliation, etc.)</a:t>
            </a:r>
          </a:p>
          <a:p>
            <a:r>
              <a:rPr lang="en-US" dirty="0"/>
              <a:t>It can be helpful to visualize the data in their proper geospatial context.</a:t>
            </a:r>
          </a:p>
          <a:p>
            <a:r>
              <a:rPr lang="en-US" dirty="0"/>
              <a:t>Maps are intuitive, but they can be challenging to design.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choropleth</a:t>
            </a:r>
            <a:r>
              <a:rPr lang="en-US" dirty="0"/>
              <a:t> map represents as differently colored spatial areas.</a:t>
            </a:r>
          </a:p>
          <a:p>
            <a:pPr lvl="1"/>
            <a:r>
              <a:rPr lang="en-US" dirty="0"/>
              <a:t>Cartograms, which may purposefully distort map areas or represent them in stylized form, for example as equal-sized squares.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2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57136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7657" t="5944" r="7208" b="7670"/>
          <a:stretch/>
        </p:blipFill>
        <p:spPr>
          <a:xfrm>
            <a:off x="6596757" y="4308510"/>
            <a:ext cx="2531288" cy="25684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earth is an oblate spheroid.</a:t>
            </a:r>
          </a:p>
          <a:p>
            <a:r>
              <a:rPr lang="en-US" dirty="0"/>
              <a:t>To uniquely specify a location on the earth, we need three pieces of information: </a:t>
            </a:r>
          </a:p>
          <a:p>
            <a:pPr lvl="1"/>
            <a:r>
              <a:rPr lang="en-US" dirty="0"/>
              <a:t>where we are located along the direction of the equator (longitude),</a:t>
            </a:r>
          </a:p>
          <a:p>
            <a:pPr lvl="1"/>
            <a:r>
              <a:rPr lang="en-US" dirty="0"/>
              <a:t>how close we are to either pole when moving perpendicular to the equator (the latitude)</a:t>
            </a:r>
          </a:p>
          <a:p>
            <a:pPr lvl="1"/>
            <a:r>
              <a:rPr lang="en-US" dirty="0"/>
              <a:t>how far we are from the earth’s center (the altitude).</a:t>
            </a:r>
          </a:p>
          <a:p>
            <a:r>
              <a:rPr lang="en-US" dirty="0"/>
              <a:t>Primarily: longitude and latitude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48883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Longitude and latitude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 are both angles, expressed in degrees. </a:t>
            </a:r>
          </a:p>
          <a:p>
            <a:r>
              <a:rPr lang="en-US" dirty="0"/>
              <a:t>Degrees longitude: how far east/west a location lies.</a:t>
            </a:r>
          </a:p>
          <a:p>
            <a:pPr lvl="1"/>
            <a:r>
              <a:rPr lang="en-US" dirty="0"/>
              <a:t>Lines of equal longitude are referred to as </a:t>
            </a:r>
            <a:r>
              <a:rPr lang="en-US" i="1" dirty="0">
                <a:solidFill>
                  <a:srgbClr val="984807"/>
                </a:solidFill>
              </a:rPr>
              <a:t>meridians</a:t>
            </a:r>
            <a:r>
              <a:rPr lang="en-US" dirty="0"/>
              <a:t>, which terminate at the two poles.</a:t>
            </a:r>
          </a:p>
          <a:p>
            <a:r>
              <a:rPr lang="en-US" dirty="0"/>
              <a:t>Degrees latitude: how far north or south a location lies. </a:t>
            </a:r>
          </a:p>
          <a:p>
            <a:pPr lvl="1"/>
            <a:r>
              <a:rPr lang="en-US" dirty="0"/>
              <a:t>Lines of equal latitude are referred to as parallels, since they run parallel to the equator. </a:t>
            </a:r>
          </a:p>
          <a:p>
            <a:r>
              <a:rPr lang="en-US" dirty="0"/>
              <a:t>All meridians have the same length, corresponding to half of a great circle around the globe, whereas the length of parallels depends on their latitude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68018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take the spherical surface of the earth and flatten it out so we can display it on a map.</a:t>
            </a:r>
          </a:p>
          <a:p>
            <a:r>
              <a:rPr lang="en-US" dirty="0"/>
              <a:t> Can preserve either angles or areas but not both.</a:t>
            </a:r>
          </a:p>
          <a:p>
            <a:pPr lvl="1"/>
            <a:r>
              <a:rPr lang="en-US" dirty="0"/>
              <a:t>A projection that does the former is called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conformal</a:t>
            </a:r>
            <a:r>
              <a:rPr lang="en-US" dirty="0"/>
              <a:t> and a projection that does the latter is called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equal-area</a:t>
            </a:r>
          </a:p>
          <a:p>
            <a:r>
              <a:rPr lang="en-US" dirty="0"/>
              <a:t>Some projections preserve other quantities of interest, such as distances to some reference point.</a:t>
            </a:r>
          </a:p>
          <a:p>
            <a:r>
              <a:rPr lang="en-US" dirty="0"/>
              <a:t>Others try to strike a compromise between preserving angles and areas</a:t>
            </a:r>
          </a:p>
          <a:p>
            <a:r>
              <a:rPr lang="en-US" dirty="0"/>
              <a:t>Standards maintained by organizations:</a:t>
            </a:r>
          </a:p>
          <a:p>
            <a:pPr lvl="1"/>
            <a:r>
              <a:rPr lang="en-US" dirty="0"/>
              <a:t>European Petroleum Survey Group (EPSG) and the Environmental Systems Research Institute (ESRI), maintain registries of projections.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18102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Mercator projection-Not favorite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Conformal projection that accurately represents shapes but introduces severe area distortions near the poles.</a:t>
            </a:r>
          </a:p>
          <a:p>
            <a:pPr lvl="1"/>
            <a:r>
              <a:rPr lang="en-US" dirty="0"/>
              <a:t>Meridians are evenly spaced vertical lines</a:t>
            </a:r>
          </a:p>
          <a:p>
            <a:pPr lvl="1"/>
            <a:r>
              <a:rPr lang="en-US" dirty="0"/>
              <a:t>Parallels are horizontal lines whose spacing increases the further we move away from the equator to make meridians evenly spaced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6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663" y="4246556"/>
            <a:ext cx="3074008" cy="261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77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975DD6B-F30D-4A73-914F-E73BCB333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4231" y="5093494"/>
            <a:ext cx="3848341" cy="172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Goode </a:t>
            </a:r>
            <a:r>
              <a:rPr lang="en-US" dirty="0" err="1"/>
              <a:t>homolosine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Whole-world projection that is perfectly area-preserving</a:t>
            </a:r>
          </a:p>
          <a:p>
            <a:r>
              <a:rPr lang="en-US" dirty="0"/>
              <a:t>Interrupted form: </a:t>
            </a:r>
          </a:p>
          <a:p>
            <a:pPr lvl="1"/>
            <a:r>
              <a:rPr lang="en-US" dirty="0"/>
              <a:t>one cut in the northern hemisphere and three cuts in the southern hemisphere which don’t interrupt major land masses.</a:t>
            </a:r>
          </a:p>
          <a:p>
            <a:r>
              <a:rPr lang="en-US" dirty="0"/>
              <a:t>The cuts allow the projection to both preserve areas and approximately preserve angles, </a:t>
            </a:r>
          </a:p>
          <a:p>
            <a:pPr lvl="1"/>
            <a:r>
              <a:rPr lang="en-US" dirty="0"/>
              <a:t>at the cost of noncontiguous oceans, a cut through the middle of Greenland</a:t>
            </a:r>
          </a:p>
          <a:p>
            <a:pPr lvl="1"/>
            <a:r>
              <a:rPr lang="en-US" dirty="0"/>
              <a:t>several cuts through Antarctica.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7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23145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Distortions are at all levels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Shape or area distortions due to map projections are particularly prominent when we’re attempting to make a map of the whole world</a:t>
            </a:r>
          </a:p>
          <a:p>
            <a:r>
              <a:rPr lang="en-US" dirty="0"/>
              <a:t>They can cause trouble even at the scale of individual continents or countries. </a:t>
            </a:r>
          </a:p>
          <a:p>
            <a:pPr lvl="1"/>
            <a:r>
              <a:rPr lang="en-US" dirty="0"/>
              <a:t>United States, which consists of the lower 48 (which are 48 contiguous states), Alaska, and Hawaii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8</a:t>
            </a:fld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276" t="9697" r="7208" b="7947"/>
          <a:stretch/>
        </p:blipFill>
        <p:spPr>
          <a:xfrm>
            <a:off x="6327319" y="4910083"/>
            <a:ext cx="2051324" cy="1952659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BE7BCA90-34C1-429D-9431-429AF0CB93CC}"/>
              </a:ext>
            </a:extLst>
          </p:cNvPr>
          <p:cNvSpPr/>
          <p:nvPr/>
        </p:nvSpPr>
        <p:spPr>
          <a:xfrm>
            <a:off x="448817" y="5136356"/>
            <a:ext cx="4544664" cy="600075"/>
          </a:xfrm>
          <a:prstGeom prst="wedgeRoundRectCallout">
            <a:avLst>
              <a:gd name="adj1" fmla="val 94802"/>
              <a:gd name="adj2" fmla="val -59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48 alone are reasonably easy to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Alaska and Hawaii are so distant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BD31051-2F33-426A-B5A8-B8BA775AE263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993481" y="5436394"/>
            <a:ext cx="1878807" cy="59808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44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32" y="3782648"/>
            <a:ext cx="4272264" cy="30753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(Equal-area) Albers projection provides a reasonable representation of the relative shapes, areas, and locations of the 50 states, but still issues.</a:t>
            </a:r>
          </a:p>
          <a:p>
            <a:pPr lvl="1"/>
            <a:r>
              <a:rPr lang="en-US" dirty="0"/>
              <a:t>Alaska seems weirdly stretched out.</a:t>
            </a:r>
          </a:p>
          <a:p>
            <a:pPr lvl="1"/>
            <a:r>
              <a:rPr lang="en-US" dirty="0"/>
              <a:t>Dominated by ocean/empty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D96CEF-24A8-C74F-A613-1FCB7E72B116}" type="slidenum">
              <a:rPr lang="uk-UA" smtClean="0"/>
              <a:pPr/>
              <a:t>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45966759"/>
      </p:ext>
    </p:extLst>
  </p:cSld>
  <p:clrMapOvr>
    <a:masterClrMapping/>
  </p:clrMapOvr>
</p:sld>
</file>

<file path=ppt/theme/theme1.xml><?xml version="1.0" encoding="utf-8"?>
<a:theme xmlns:a="http://schemas.openxmlformats.org/drawingml/2006/main" name="HB_datavi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HB_dataviz.thmx</Template>
  <TotalTime>20723</TotalTime>
  <Words>1232</Words>
  <Application>Microsoft Office PowerPoint</Application>
  <PresentationFormat>On-screen Show (4:3)</PresentationFormat>
  <Paragraphs>128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Callibri</vt:lpstr>
      <vt:lpstr>Georgia</vt:lpstr>
      <vt:lpstr>Gill Sans</vt:lpstr>
      <vt:lpstr>Times New Roman</vt:lpstr>
      <vt:lpstr>HB_dataviz</vt:lpstr>
      <vt:lpstr>Introduction to Data Visualization   </vt:lpstr>
      <vt:lpstr>Geospatial Data-Maps</vt:lpstr>
      <vt:lpstr>Projections</vt:lpstr>
      <vt:lpstr>Longitude and latitude</vt:lpstr>
      <vt:lpstr>Projection</vt:lpstr>
      <vt:lpstr>Mercator projection-Not favorite</vt:lpstr>
      <vt:lpstr>Goode homolosine</vt:lpstr>
      <vt:lpstr>Distortions are at all levels</vt:lpstr>
      <vt:lpstr>Problems</vt:lpstr>
      <vt:lpstr>Some improvements</vt:lpstr>
      <vt:lpstr>Layers</vt:lpstr>
      <vt:lpstr>Layers</vt:lpstr>
      <vt:lpstr>Mapping data onto aesthetics in maps</vt:lpstr>
      <vt:lpstr>Choropleth Mapping</vt:lpstr>
      <vt:lpstr>Notes on Choropleth</vt:lpstr>
      <vt:lpstr>Continuous vs. discrete color scales </vt:lpstr>
      <vt:lpstr>Cartograms</vt:lpstr>
      <vt:lpstr>Cartogram heatmap</vt:lpstr>
      <vt:lpstr>Ex. Unemployment rate over time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HB</dc:creator>
  <cp:lastModifiedBy>Halil Bisgin</cp:lastModifiedBy>
  <cp:revision>296</cp:revision>
  <dcterms:created xsi:type="dcterms:W3CDTF">2021-12-31T20:53:49Z</dcterms:created>
  <dcterms:modified xsi:type="dcterms:W3CDTF">2022-02-22T18:38:28Z</dcterms:modified>
</cp:coreProperties>
</file>